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sldIdLst>
    <p:sldId id="256" r:id="rId2"/>
    <p:sldId id="273" r:id="rId3"/>
    <p:sldId id="314" r:id="rId4"/>
    <p:sldId id="274" r:id="rId5"/>
    <p:sldId id="276" r:id="rId6"/>
    <p:sldId id="315" r:id="rId7"/>
    <p:sldId id="319" r:id="rId8"/>
    <p:sldId id="322" r:id="rId9"/>
    <p:sldId id="316" r:id="rId10"/>
    <p:sldId id="317" r:id="rId11"/>
    <p:sldId id="320" r:id="rId12"/>
    <p:sldId id="321" r:id="rId13"/>
    <p:sldId id="311" r:id="rId14"/>
    <p:sldId id="295" r:id="rId15"/>
    <p:sldId id="296" r:id="rId16"/>
    <p:sldId id="309" r:id="rId17"/>
    <p:sldId id="299" r:id="rId18"/>
    <p:sldId id="323" r:id="rId19"/>
    <p:sldId id="304" r:id="rId20"/>
    <p:sldId id="305" r:id="rId21"/>
    <p:sldId id="306" r:id="rId22"/>
    <p:sldId id="312" r:id="rId23"/>
    <p:sldId id="298" r:id="rId24"/>
    <p:sldId id="301" r:id="rId25"/>
    <p:sldId id="302" r:id="rId26"/>
    <p:sldId id="303" r:id="rId27"/>
    <p:sldId id="275" r:id="rId28"/>
    <p:sldId id="326" r:id="rId29"/>
    <p:sldId id="324" r:id="rId30"/>
    <p:sldId id="32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050" y="5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17E1639E-92FE-4385-9C50-9FC720A8BFA7}"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27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DE5A5E-6165-4712-B292-62ADDAE8603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129433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407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9195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3249569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2256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214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053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7282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97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183720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E5A5E-6165-4712-B292-62ADDAE86038}"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1639E-92FE-4385-9C50-9FC720A8BFA7}"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95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DE5A5E-6165-4712-B292-62ADDAE8603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125919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DE5A5E-6165-4712-B292-62ADDAE86038}"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E1639E-92FE-4385-9C50-9FC720A8BFA7}"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DE5A5E-6165-4712-B292-62ADDAE86038}" type="datetimeFigureOut">
              <a:rPr lang="en-US" smtClean="0"/>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1639E-92FE-4385-9C50-9FC720A8BFA7}"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287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E5A5E-6165-4712-B292-62ADDAE86038}" type="datetimeFigureOut">
              <a:rPr lang="en-US" smtClean="0"/>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410966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DE5A5E-6165-4712-B292-62ADDAE8603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1639E-92FE-4385-9C50-9FC720A8BFA7}"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5128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DE5A5E-6165-4712-B292-62ADDAE86038}"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1639E-92FE-4385-9C50-9FC720A8BFA7}" type="slidenum">
              <a:rPr lang="en-US" smtClean="0"/>
              <a:t>‹#›</a:t>
            </a:fld>
            <a:endParaRPr lang="en-US"/>
          </a:p>
        </p:txBody>
      </p:sp>
    </p:spTree>
    <p:extLst>
      <p:ext uri="{BB962C8B-B14F-4D97-AF65-F5344CB8AC3E}">
        <p14:creationId xmlns:p14="http://schemas.microsoft.com/office/powerpoint/2010/main" val="3744983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DE5A5E-6165-4712-B292-62ADDAE86038}" type="datetimeFigureOut">
              <a:rPr lang="en-US" smtClean="0"/>
              <a:t>11/16/2022</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E1639E-92FE-4385-9C50-9FC720A8BFA7}" type="slidenum">
              <a:rPr lang="en-US" smtClean="0"/>
              <a:t>‹#›</a:t>
            </a:fld>
            <a:endParaRPr lang="en-US"/>
          </a:p>
        </p:txBody>
      </p:sp>
    </p:spTree>
    <p:extLst>
      <p:ext uri="{BB962C8B-B14F-4D97-AF65-F5344CB8AC3E}">
        <p14:creationId xmlns:p14="http://schemas.microsoft.com/office/powerpoint/2010/main" val="162380616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3.bin"/><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9859" y="2204864"/>
            <a:ext cx="4791634" cy="994535"/>
          </a:xfrm>
        </p:spPr>
        <p:txBody>
          <a:bodyPr/>
          <a:lstStyle/>
          <a:p>
            <a:br>
              <a:rPr lang="fa-IR" sz="2100" dirty="0">
                <a:effectLst>
                  <a:outerShdw blurRad="38100" dist="38100" dir="2700000" algn="tl">
                    <a:srgbClr val="000000">
                      <a:alpha val="43137"/>
                    </a:srgbClr>
                  </a:outerShdw>
                </a:effectLst>
              </a:rPr>
            </a:br>
            <a:r>
              <a:rPr lang="fa-IR" sz="3200" dirty="0">
                <a:solidFill>
                  <a:schemeClr val="accent6">
                    <a:lumMod val="50000"/>
                  </a:schemeClr>
                </a:solidFill>
                <a:latin typeface="Arial" panose="020B0604020202020204" pitchFamily="34" charset="0"/>
                <a:cs typeface="Arial" panose="020B0604020202020204" pitchFamily="34" charset="0"/>
              </a:rPr>
              <a:t>تحلیل سبد خرید مشتریان و قوانین انجمنی</a:t>
            </a:r>
            <a:endParaRPr lang="en-US" sz="32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2447764" y="4005064"/>
            <a:ext cx="4248472" cy="864096"/>
          </a:xfrm>
        </p:spPr>
        <p:txBody>
          <a:bodyPr>
            <a:normAutofit fontScale="40000" lnSpcReduction="20000"/>
          </a:bodyPr>
          <a:lstStyle/>
          <a:p>
            <a:pPr algn="ctr" rtl="1"/>
            <a:r>
              <a:rPr lang="fa-IR" sz="3000" dirty="0">
                <a:solidFill>
                  <a:schemeClr val="bg2">
                    <a:lumMod val="10000"/>
                  </a:schemeClr>
                </a:solidFill>
                <a:latin typeface="Arial" panose="020B0604020202020204" pitchFamily="34" charset="0"/>
                <a:cs typeface="Arial" panose="020B0604020202020204" pitchFamily="34" charset="0"/>
              </a:rPr>
              <a:t>آرزو حبیبی‌راد</a:t>
            </a:r>
          </a:p>
          <a:p>
            <a:pPr algn="ctr" rtl="1"/>
            <a:r>
              <a:rPr lang="fa-IR" sz="3000" dirty="0">
                <a:solidFill>
                  <a:schemeClr val="bg2">
                    <a:lumMod val="10000"/>
                  </a:schemeClr>
                </a:solidFill>
                <a:latin typeface="Arial" panose="020B0604020202020204" pitchFamily="34" charset="0"/>
                <a:cs typeface="Arial" panose="020B0604020202020204" pitchFamily="34" charset="0"/>
              </a:rPr>
              <a:t>گروه آمار</a:t>
            </a:r>
          </a:p>
          <a:p>
            <a:pPr algn="ctr" rtl="1"/>
            <a:r>
              <a:rPr lang="fa-IR" sz="3000" dirty="0">
                <a:solidFill>
                  <a:schemeClr val="bg2">
                    <a:lumMod val="10000"/>
                  </a:schemeClr>
                </a:solidFill>
                <a:latin typeface="Arial" panose="020B0604020202020204" pitchFamily="34" charset="0"/>
                <a:cs typeface="Arial" panose="020B0604020202020204" pitchFamily="34" charset="0"/>
              </a:rPr>
              <a:t>دانشگاه فردوسی مشهد</a:t>
            </a:r>
            <a:endParaRPr lang="en-US" sz="3000" dirty="0">
              <a:solidFill>
                <a:schemeClr val="bg2">
                  <a:lumMod val="10000"/>
                </a:schemeClr>
              </a:solidFill>
              <a:latin typeface="Arial" panose="020B0604020202020204" pitchFamily="34" charset="0"/>
              <a:cs typeface="Arial" panose="020B0604020202020204" pitchFamily="34" charset="0"/>
            </a:endParaRPr>
          </a:p>
          <a:p>
            <a:endParaRPr lang="en-US" sz="2700" dirty="0">
              <a:solidFill>
                <a:schemeClr val="accent2">
                  <a:lumMod val="75000"/>
                </a:schemeClr>
              </a:solidFill>
            </a:endParaRPr>
          </a:p>
        </p:txBody>
      </p:sp>
    </p:spTree>
    <p:extLst>
      <p:ext uri="{BB962C8B-B14F-4D97-AF65-F5344CB8AC3E}">
        <p14:creationId xmlns:p14="http://schemas.microsoft.com/office/powerpoint/2010/main" val="114837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447C-4951-160B-B2DF-B556FBAC0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C7A8F4-DF45-BC6C-6370-A2033901511B}"/>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E3E68B2D-A27A-DFA4-CF4B-268D9C17BED9}"/>
              </a:ext>
            </a:extLst>
          </p:cNvPr>
          <p:cNvPicPr>
            <a:picLocks noChangeAspect="1"/>
          </p:cNvPicPr>
          <p:nvPr/>
        </p:nvPicPr>
        <p:blipFill>
          <a:blip r:embed="rId2"/>
          <a:stretch>
            <a:fillRect/>
          </a:stretch>
        </p:blipFill>
        <p:spPr>
          <a:xfrm>
            <a:off x="1232946" y="1061158"/>
            <a:ext cx="6786583" cy="4303129"/>
          </a:xfrm>
          <a:prstGeom prst="rect">
            <a:avLst/>
          </a:prstGeom>
        </p:spPr>
      </p:pic>
    </p:spTree>
    <p:extLst>
      <p:ext uri="{BB962C8B-B14F-4D97-AF65-F5344CB8AC3E}">
        <p14:creationId xmlns:p14="http://schemas.microsoft.com/office/powerpoint/2010/main" val="188521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814F-A4DC-0786-A80F-A99F09539C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7053D1-A9CA-D416-55D2-E93F2BFFDDF8}"/>
              </a:ext>
            </a:extLst>
          </p:cNvPr>
          <p:cNvSpPr>
            <a:spLocks noGrp="1"/>
          </p:cNvSpPr>
          <p:nvPr>
            <p:ph sz="quarter" idx="13"/>
          </p:nvPr>
        </p:nvSpPr>
        <p:spPr/>
        <p:txBody>
          <a:bodyPr/>
          <a:lstStyle/>
          <a:p>
            <a:endParaRPr lang="en-US"/>
          </a:p>
        </p:txBody>
      </p:sp>
      <p:graphicFrame>
        <p:nvGraphicFramePr>
          <p:cNvPr id="4" name="Object 3">
            <a:extLst>
              <a:ext uri="{FF2B5EF4-FFF2-40B4-BE49-F238E27FC236}">
                <a16:creationId xmlns:a16="http://schemas.microsoft.com/office/drawing/2014/main" id="{E1105EC5-C661-733C-59B9-8777622ACEB1}"/>
              </a:ext>
            </a:extLst>
          </p:cNvPr>
          <p:cNvGraphicFramePr>
            <a:graphicFrameLocks noChangeAspect="1"/>
          </p:cNvGraphicFramePr>
          <p:nvPr>
            <p:extLst>
              <p:ext uri="{D42A27DB-BD31-4B8C-83A1-F6EECF244321}">
                <p14:modId xmlns:p14="http://schemas.microsoft.com/office/powerpoint/2010/main" val="4228343530"/>
              </p:ext>
            </p:extLst>
          </p:nvPr>
        </p:nvGraphicFramePr>
        <p:xfrm>
          <a:off x="1709605" y="548680"/>
          <a:ext cx="5866490" cy="5704094"/>
        </p:xfrm>
        <a:graphic>
          <a:graphicData uri="http://schemas.openxmlformats.org/presentationml/2006/ole">
            <mc:AlternateContent xmlns:mc="http://schemas.openxmlformats.org/markup-compatibility/2006">
              <mc:Choice xmlns:v="urn:schemas-microsoft-com:vml" Requires="v">
                <p:oleObj name="Bitmap Image" r:id="rId2" imgW="5738760" imgH="5776920" progId="PBrush">
                  <p:embed/>
                </p:oleObj>
              </mc:Choice>
              <mc:Fallback>
                <p:oleObj name="Bitmap Image" r:id="rId2" imgW="5738760" imgH="5776920" progId="PBrush">
                  <p:embed/>
                  <p:pic>
                    <p:nvPicPr>
                      <p:cNvPr id="0" name=""/>
                      <p:cNvPicPr/>
                      <p:nvPr/>
                    </p:nvPicPr>
                    <p:blipFill>
                      <a:blip r:embed="rId3"/>
                      <a:stretch>
                        <a:fillRect/>
                      </a:stretch>
                    </p:blipFill>
                    <p:spPr>
                      <a:xfrm>
                        <a:off x="1709605" y="548680"/>
                        <a:ext cx="5866490" cy="5704094"/>
                      </a:xfrm>
                      <a:prstGeom prst="rect">
                        <a:avLst/>
                      </a:prstGeom>
                    </p:spPr>
                  </p:pic>
                </p:oleObj>
              </mc:Fallback>
            </mc:AlternateContent>
          </a:graphicData>
        </a:graphic>
      </p:graphicFrame>
    </p:spTree>
    <p:extLst>
      <p:ext uri="{BB962C8B-B14F-4D97-AF65-F5344CB8AC3E}">
        <p14:creationId xmlns:p14="http://schemas.microsoft.com/office/powerpoint/2010/main" val="364728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1AF5-FB3C-71EA-8A61-8BEC22FA4B24}"/>
              </a:ext>
            </a:extLst>
          </p:cNvPr>
          <p:cNvSpPr>
            <a:spLocks noGrp="1"/>
          </p:cNvSpPr>
          <p:nvPr>
            <p:ph type="title"/>
          </p:nvPr>
        </p:nvSpPr>
        <p:spPr>
          <a:xfrm>
            <a:off x="1610244" y="620688"/>
            <a:ext cx="6798734" cy="1303867"/>
          </a:xfrm>
        </p:spPr>
        <p:txBody>
          <a:bodyPr/>
          <a:lstStyle/>
          <a:p>
            <a:pPr algn="r"/>
            <a:r>
              <a:rPr lang="fa-IR" dirty="0">
                <a:solidFill>
                  <a:schemeClr val="accent2">
                    <a:lumMod val="75000"/>
                  </a:schemeClr>
                </a:solidFill>
              </a:rPr>
              <a:t>مثال:</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050C73B-34EA-4CC4-2482-2163A7282588}"/>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14CDC4AB-E332-048C-DA4A-274896141A2D}"/>
              </a:ext>
            </a:extLst>
          </p:cNvPr>
          <p:cNvPicPr>
            <a:picLocks noChangeAspect="1"/>
          </p:cNvPicPr>
          <p:nvPr/>
        </p:nvPicPr>
        <p:blipFill>
          <a:blip r:embed="rId2"/>
          <a:stretch>
            <a:fillRect/>
          </a:stretch>
        </p:blipFill>
        <p:spPr>
          <a:xfrm>
            <a:off x="1187624" y="731520"/>
            <a:ext cx="5256584" cy="5449447"/>
          </a:xfrm>
          <a:prstGeom prst="rect">
            <a:avLst/>
          </a:prstGeom>
        </p:spPr>
      </p:pic>
    </p:spTree>
    <p:extLst>
      <p:ext uri="{BB962C8B-B14F-4D97-AF65-F5344CB8AC3E}">
        <p14:creationId xmlns:p14="http://schemas.microsoft.com/office/powerpoint/2010/main" val="30949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640301"/>
            <a:ext cx="5472608" cy="720080"/>
          </a:xfrm>
        </p:spPr>
        <p:txBody>
          <a:bodyPr>
            <a:normAutofit fontScale="90000"/>
          </a:bodyPr>
          <a:lstStyle/>
          <a:p>
            <a:pPr marL="0" indent="0" rtl="1">
              <a:buNone/>
            </a:pPr>
            <a:r>
              <a:rPr lang="fa-IR" sz="3200" dirty="0">
                <a:solidFill>
                  <a:srgbClr val="C00000"/>
                </a:solidFill>
                <a:latin typeface="Arial" panose="020B0604020202020204" pitchFamily="34" charset="0"/>
                <a:cs typeface="Arial" panose="020B0604020202020204" pitchFamily="34" charset="0"/>
              </a:rPr>
              <a:t>همه زیر مجموعه های اقلام</a:t>
            </a:r>
            <a:r>
              <a:rPr lang="en-US" sz="3200" dirty="0">
                <a:solidFill>
                  <a:srgbClr val="C00000"/>
                </a:solidFill>
                <a:latin typeface="Arial" panose="020B0604020202020204" pitchFamily="34" charset="0"/>
                <a:cs typeface="Arial" panose="020B0604020202020204" pitchFamily="34" charset="0"/>
              </a:rPr>
              <a:t> </a:t>
            </a:r>
            <a:r>
              <a:rPr lang="fa-IR" sz="3200" dirty="0">
                <a:solidFill>
                  <a:srgbClr val="C00000"/>
                </a:solidFill>
                <a:latin typeface="Arial" panose="020B0604020202020204" pitchFamily="34" charset="0"/>
                <a:cs typeface="Arial" panose="020B0604020202020204" pitchFamily="34" charset="0"/>
              </a:rPr>
              <a:t>{</a:t>
            </a:r>
            <a:r>
              <a:rPr lang="en-US" sz="3200" dirty="0">
                <a:solidFill>
                  <a:srgbClr val="C00000"/>
                </a:solidFill>
                <a:latin typeface="Arial" panose="020B0604020202020204" pitchFamily="34" charset="0"/>
                <a:cs typeface="Arial" panose="020B0604020202020204" pitchFamily="34" charset="0"/>
              </a:rPr>
              <a:t>1,2,3,4,5</a:t>
            </a:r>
            <a:r>
              <a:rPr lang="fa-IR" sz="3200" dirty="0">
                <a:solidFill>
                  <a:srgbClr val="C00000"/>
                </a:solidFill>
                <a:latin typeface="Arial" panose="020B0604020202020204" pitchFamily="34" charset="0"/>
                <a:cs typeface="Arial" panose="020B0604020202020204" pitchFamily="34" charset="0"/>
              </a:rPr>
              <a:t>} </a:t>
            </a:r>
            <a:endParaRPr lang="en-US" sz="3200" dirty="0">
              <a:solidFill>
                <a:srgbClr val="C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4165151-67A7-ED1A-DFF5-D91CD453276C}"/>
              </a:ext>
            </a:extLst>
          </p:cNvPr>
          <p:cNvPicPr>
            <a:picLocks noChangeAspect="1"/>
          </p:cNvPicPr>
          <p:nvPr/>
        </p:nvPicPr>
        <p:blipFill>
          <a:blip r:embed="rId2"/>
          <a:stretch>
            <a:fillRect/>
          </a:stretch>
        </p:blipFill>
        <p:spPr>
          <a:xfrm>
            <a:off x="2123728" y="1344631"/>
            <a:ext cx="5400600" cy="4706811"/>
          </a:xfrm>
          <a:prstGeom prst="rect">
            <a:avLst/>
          </a:prstGeom>
        </p:spPr>
      </p:pic>
    </p:spTree>
    <p:extLst>
      <p:ext uri="{BB962C8B-B14F-4D97-AF65-F5344CB8AC3E}">
        <p14:creationId xmlns:p14="http://schemas.microsoft.com/office/powerpoint/2010/main" val="146135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482" y="836712"/>
            <a:ext cx="7376607" cy="720080"/>
          </a:xfrm>
        </p:spPr>
        <p:txBody>
          <a:bodyPr>
            <a:normAutofit fontScale="90000"/>
          </a:bodyPr>
          <a:lstStyle/>
          <a:p>
            <a:pPr marL="0" indent="0" algn="ctr" rtl="1">
              <a:buNone/>
            </a:pPr>
            <a:r>
              <a:rPr lang="fa-IR" sz="2700" dirty="0">
                <a:solidFill>
                  <a:srgbClr val="C00000"/>
                </a:solidFill>
                <a:latin typeface="Arial" panose="020B0604020202020204" pitchFamily="34" charset="0"/>
                <a:cs typeface="Arial" panose="020B0604020202020204" pitchFamily="34" charset="0"/>
              </a:rPr>
              <a:t>الگوریتم اپریوری </a:t>
            </a:r>
            <a:r>
              <a:rPr lang="en-US" sz="2700" dirty="0">
                <a:solidFill>
                  <a:srgbClr val="C00000"/>
                </a:solidFill>
                <a:latin typeface="Arial" panose="020B0604020202020204" pitchFamily="34" charset="0"/>
                <a:cs typeface="Arial" panose="020B0604020202020204" pitchFamily="34" charset="0"/>
              </a:rPr>
              <a:t> (</a:t>
            </a:r>
            <a:r>
              <a:rPr lang="en-US" sz="2700" dirty="0" err="1">
                <a:solidFill>
                  <a:srgbClr val="C00000"/>
                </a:solidFill>
                <a:latin typeface="Arial" panose="020B0604020202020204" pitchFamily="34" charset="0"/>
                <a:cs typeface="Arial" panose="020B0604020202020204" pitchFamily="34" charset="0"/>
              </a:rPr>
              <a:t>Apriori</a:t>
            </a:r>
            <a:r>
              <a:rPr lang="en-US" sz="2700" dirty="0">
                <a:solidFill>
                  <a:srgbClr val="C00000"/>
                </a:solidFill>
                <a:latin typeface="Arial" panose="020B0604020202020204" pitchFamily="34" charset="0"/>
                <a:cs typeface="Arial" panose="020B0604020202020204" pitchFamily="34" charset="0"/>
              </a:rPr>
              <a:t>) </a:t>
            </a:r>
            <a:r>
              <a:rPr lang="fa-IR" sz="2700" dirty="0">
                <a:solidFill>
                  <a:srgbClr val="C00000"/>
                </a:solidFill>
                <a:latin typeface="Arial" panose="020B0604020202020204" pitchFamily="34" charset="0"/>
                <a:cs typeface="Arial" panose="020B0604020202020204" pitchFamily="34" charset="0"/>
              </a:rPr>
              <a:t>و کاوش الگوهای مکرر در داده‌کاوی</a:t>
            </a:r>
            <a:br>
              <a:rPr lang="fa-IR" sz="3200" dirty="0">
                <a:solidFill>
                  <a:schemeClr val="bg2">
                    <a:lumMod val="50000"/>
                  </a:schemeClr>
                </a:solidFill>
                <a:latin typeface="Arial" panose="020B0604020202020204" pitchFamily="34" charset="0"/>
                <a:cs typeface="Arial" panose="020B0604020202020204" pitchFamily="34" charset="0"/>
              </a:rPr>
            </a:br>
            <a:endParaRPr lang="en-US" sz="3200" dirty="0">
              <a:solidFill>
                <a:schemeClr val="bg2">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a:xfrm>
            <a:off x="1115616" y="1412776"/>
            <a:ext cx="7128792" cy="4464497"/>
          </a:xfrm>
        </p:spPr>
        <p:txBody>
          <a:bodyPr>
            <a:normAutofit lnSpcReduction="10000"/>
          </a:bodyPr>
          <a:lstStyle/>
          <a:p>
            <a:pPr marL="45720" indent="0" algn="just" rtl="1">
              <a:buNone/>
            </a:pPr>
            <a:r>
              <a:rPr lang="fa-IR" sz="2200" dirty="0">
                <a:latin typeface="2  Nazanin"/>
                <a:cs typeface="+mj-cs"/>
              </a:rPr>
              <a:t>این الگوریتم توسط اگراوال و همکاران، در مرکز تحقیقات </a:t>
            </a:r>
            <a:r>
              <a:rPr lang="en-US" sz="2200" dirty="0">
                <a:latin typeface="2  Nazanin"/>
                <a:cs typeface="+mj-cs"/>
              </a:rPr>
              <a:t>           IBM </a:t>
            </a:r>
            <a:r>
              <a:rPr lang="en-US" sz="2200" dirty="0" err="1">
                <a:latin typeface="2  Nazanin"/>
                <a:cs typeface="+mj-cs"/>
              </a:rPr>
              <a:t>Almaden</a:t>
            </a:r>
            <a:r>
              <a:rPr lang="en-US" sz="2200" dirty="0">
                <a:latin typeface="2  Nazanin"/>
                <a:cs typeface="+mj-cs"/>
              </a:rPr>
              <a:t> </a:t>
            </a:r>
            <a:r>
              <a:rPr lang="fa-IR" sz="2200" dirty="0">
                <a:latin typeface="2  Nazanin"/>
                <a:cs typeface="+mj-cs"/>
              </a:rPr>
              <a:t>  نوشته شده است، و از آن می توان برای تولید کلیه مجموعه اقلام مکرر استفاده کرد.</a:t>
            </a:r>
            <a:endParaRPr lang="en-US" sz="2200" dirty="0">
              <a:latin typeface="2  Nazanin"/>
              <a:cs typeface="+mj-cs"/>
            </a:endParaRPr>
          </a:p>
          <a:p>
            <a:pPr marL="45720" indent="0" algn="just" rtl="1">
              <a:buNone/>
            </a:pPr>
            <a:r>
              <a:rPr lang="fa-IR" sz="2200" dirty="0">
                <a:latin typeface="2  Nazanin"/>
                <a:cs typeface="+mj-cs"/>
              </a:rPr>
              <a:t>آپریوری یک الگوریتم کلاسیک برای یادگیری قوانین انجمنی</a:t>
            </a:r>
            <a:r>
              <a:rPr lang="en-US" sz="2200" dirty="0">
                <a:latin typeface="2  Nazanin"/>
                <a:cs typeface="+mj-cs"/>
              </a:rPr>
              <a:t> </a:t>
            </a:r>
            <a:r>
              <a:rPr lang="fa-IR" sz="2200" dirty="0">
                <a:latin typeface="2  Nazanin"/>
                <a:cs typeface="+mj-cs"/>
              </a:rPr>
              <a:t>است. الگوریتم آپریوری روی پایگاه داده ها شامل تراکنش‌ها (مثلاً مجموعه محصولات خریداری شده توسط مشتریان در یک سوپرمارکت) ساخته شده‌است. الگوریتم‌های دیگری نیز در این زمینه وجود دارند</a:t>
            </a:r>
            <a:r>
              <a:rPr lang="en-US" sz="2200" dirty="0">
                <a:latin typeface="2  Nazanin"/>
                <a:cs typeface="+mj-cs"/>
              </a:rPr>
              <a:t>.</a:t>
            </a:r>
            <a:r>
              <a:rPr lang="fa-IR" sz="2200" dirty="0">
                <a:cs typeface="+mj-cs"/>
              </a:rPr>
              <a:t> </a:t>
            </a:r>
            <a:r>
              <a:rPr lang="fa-IR" sz="2200" dirty="0">
                <a:latin typeface="2  Nazanin"/>
                <a:cs typeface="+mj-cs"/>
              </a:rPr>
              <a:t>اغلب الگوریتم‌های یادگیری ماشین در داده‌کاوی با داده‌های عددی کار می‌کنند. اما، کاوش قواعد وابستگی ( </a:t>
            </a:r>
            <a:r>
              <a:rPr lang="en-US" sz="2200" dirty="0">
                <a:latin typeface="2  Nazanin"/>
                <a:cs typeface="+mj-cs"/>
              </a:rPr>
              <a:t>(association rules</a:t>
            </a:r>
            <a:r>
              <a:rPr lang="fa-IR" sz="2200" dirty="0">
                <a:latin typeface="2  Nazanin"/>
                <a:cs typeface="+mj-cs"/>
              </a:rPr>
              <a:t> که از آن با عنوان «کاوش قواعد انجمنی» نیز یاد می‌شود، برای داده‌های دسته‌ای مناسب و محاسبات آن نسبت به بسیاری از دیگر الگوریتم‌ها ساده‌تر است. این روش، یکی از راهکارهای مبتنی بر قواعد برای کشف روابط جالب بین متغیرها در پایگاه داده‌های بزرگ محسوب می‌شود.</a:t>
            </a:r>
            <a:endParaRPr lang="en-US" sz="2200" dirty="0">
              <a:latin typeface="2  Nazanin"/>
              <a:cs typeface="+mj-cs"/>
            </a:endParaRPr>
          </a:p>
          <a:p>
            <a:pPr algn="just" rtl="1"/>
            <a:endParaRPr lang="en-US" dirty="0">
              <a:latin typeface="2  Nazanin"/>
            </a:endParaRPr>
          </a:p>
        </p:txBody>
      </p:sp>
    </p:spTree>
    <p:extLst>
      <p:ext uri="{BB962C8B-B14F-4D97-AF65-F5344CB8AC3E}">
        <p14:creationId xmlns:p14="http://schemas.microsoft.com/office/powerpoint/2010/main" val="408846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259632" y="1124744"/>
            <a:ext cx="6768752" cy="4176464"/>
          </a:xfrm>
        </p:spPr>
        <p:txBody>
          <a:bodyPr>
            <a:normAutofit/>
          </a:bodyPr>
          <a:lstStyle/>
          <a:p>
            <a:pPr marL="45720" indent="0" algn="just" rtl="1">
              <a:buNone/>
            </a:pPr>
            <a:r>
              <a:rPr lang="fa-IR" sz="2000" dirty="0">
                <a:latin typeface="Arial" panose="020B0604020202020204" pitchFamily="34" charset="0"/>
                <a:cs typeface="Arial" panose="020B0604020202020204" pitchFamily="34" charset="0"/>
              </a:rPr>
              <a:t>ورودی این الگوریتم مجموعه‌ای از مجموعه آیتم‌ها است. الگوریتم تلاش می‌کند تا زیرمجموعه‌هایی از آیتم‌ها را که حداقل</a:t>
            </a:r>
            <a:r>
              <a:rPr lang="en-US" sz="2000" dirty="0">
                <a:latin typeface="Arial" panose="020B0604020202020204" pitchFamily="34" charset="0"/>
                <a:cs typeface="Arial" panose="020B0604020202020204" pitchFamily="34" charset="0"/>
              </a:rPr>
              <a:t>C </a:t>
            </a:r>
            <a:r>
              <a:rPr lang="fa-IR" sz="2000" dirty="0">
                <a:latin typeface="Arial" panose="020B0604020202020204" pitchFamily="34" charset="0"/>
                <a:cs typeface="Arial" panose="020B0604020202020204" pitchFamily="34" charset="0"/>
              </a:rPr>
              <a:t> (مقدار ثابت) مجموعه آیتم مشترک است بیابد. آپریوری یک الگوریتم پایین به بالا است، آنگونه که در هر مرحله یک آیتم به زیرمجموعه‌های مکرر اضافه می‌شود</a:t>
            </a:r>
            <a:r>
              <a:rPr lang="en-US" sz="2000" dirty="0">
                <a:latin typeface="Arial" panose="020B0604020202020204" pitchFamily="34" charset="0"/>
                <a:cs typeface="Arial" panose="020B0604020202020204" pitchFamily="34" charset="0"/>
              </a:rPr>
              <a:t>.</a:t>
            </a:r>
            <a:r>
              <a:rPr lang="fa-IR"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45720" indent="0" algn="r" rtl="1">
              <a:buNone/>
            </a:pPr>
            <a:r>
              <a:rPr lang="fa-IR" sz="2000" dirty="0">
                <a:latin typeface="Arial" panose="020B0604020202020204" pitchFamily="34" charset="0"/>
                <a:cs typeface="Arial" panose="020B0604020202020204" pitchFamily="34" charset="0"/>
              </a:rPr>
              <a:t>الگوریتم اپریوری بخش‌هایی از یک پایگاه داده بزرگ</a:t>
            </a:r>
            <a:r>
              <a:rPr lang="en-US" sz="2000" dirty="0">
                <a:latin typeface="Arial" panose="020B0604020202020204" pitchFamily="34" charset="0"/>
                <a:cs typeface="Arial" panose="020B0604020202020204" pitchFamily="34" charset="0"/>
              </a:rPr>
              <a:t> </a:t>
            </a:r>
            <a:r>
              <a:rPr lang="fa-IR" sz="2000" dirty="0">
                <a:latin typeface="Arial" panose="020B0604020202020204" pitchFamily="34" charset="0"/>
                <a:cs typeface="Arial" panose="020B0604020202020204" pitchFamily="34" charset="0"/>
              </a:rPr>
              <a:t>‌تر را دریافت کرده و به آن‌ها «امتیازدهی» کرده و از نتایج خروجی، برای تولید مجموعه‌هایی استفاده می‌شود که مکررا</a:t>
            </a:r>
            <a:r>
              <a:rPr lang="en-US" sz="2000" dirty="0">
                <a:latin typeface="Arial" panose="020B0604020202020204" pitchFamily="34" charset="0"/>
                <a:cs typeface="Arial" panose="020B0604020202020204" pitchFamily="34" charset="0"/>
              </a:rPr>
              <a:t> </a:t>
            </a:r>
            <a:r>
              <a:rPr lang="fa-IR" sz="2000" dirty="0">
                <a:latin typeface="Arial" panose="020B0604020202020204" pitchFamily="34" charset="0"/>
                <a:cs typeface="Arial" panose="020B0604020202020204" pitchFamily="34" charset="0"/>
              </a:rPr>
              <a:t> در پایگاه داده اصلی به وقوع پیوسته‌اند.</a:t>
            </a:r>
            <a:endParaRPr lang="en-US" sz="2000" dirty="0">
              <a:latin typeface="Arial" panose="020B0604020202020204" pitchFamily="34" charset="0"/>
              <a:cs typeface="Arial" panose="020B0604020202020204" pitchFamily="34" charset="0"/>
            </a:endParaRPr>
          </a:p>
          <a:p>
            <a:pPr marL="45720" indent="0" algn="just" rtl="1">
              <a:buNone/>
            </a:pPr>
            <a:r>
              <a:rPr lang="fa-IR" sz="2000" dirty="0">
                <a:latin typeface="Arial" panose="020B0604020202020204" pitchFamily="34" charset="0"/>
                <a:cs typeface="Arial" panose="020B0604020202020204" pitchFamily="34" charset="0"/>
              </a:rPr>
              <a:t>هدف الگوریتم آپریوری، یافتن وابستگی‌ها بین مجموعه‌های مختلف از داده‌است. گاهی به آن، تحلیل سبد خرید هم می‌گویند. هر مجموعه‌ای از داده تعدادی آیتم دارد و تراکنش نامیده می‌شود. خروجی آپریوری، مجموعه‌هایی از قوانین است که چگونگی قرار گرقتن  آیتم‌ها در مجموعه‌های داده را توضیح می‌دهد.</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9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87624" y="908720"/>
            <a:ext cx="7048872" cy="3744416"/>
          </a:xfrm>
        </p:spPr>
        <p:txBody>
          <a:bodyPr/>
          <a:lstStyle/>
          <a:p>
            <a:pPr marL="45720" indent="0" algn="just" rtl="1">
              <a:buNone/>
            </a:pPr>
            <a:r>
              <a:rPr lang="fa-IR" sz="2000" dirty="0">
                <a:latin typeface="2  Nazanin"/>
                <a:cs typeface="+mj-cs"/>
              </a:rPr>
              <a:t>الگوریتم اپریوری یک الگوریتم جستجوی سطحی است، که با پایان کاوش در سطح </a:t>
            </a:r>
            <a:r>
              <a:rPr lang="en-US" sz="2000" dirty="0">
                <a:latin typeface="2  Nazanin"/>
                <a:cs typeface="+mj-cs"/>
              </a:rPr>
              <a:t>k</a:t>
            </a:r>
            <a:r>
              <a:rPr lang="fa-IR" sz="2000" dirty="0">
                <a:latin typeface="2  Nazanin"/>
                <a:cs typeface="+mj-cs"/>
              </a:rPr>
              <a:t>ام به سطح بعدی یعنی    </a:t>
            </a:r>
            <a:r>
              <a:rPr lang="en-US" sz="2000" dirty="0">
                <a:latin typeface="2  Nazanin"/>
                <a:cs typeface="+mj-cs"/>
              </a:rPr>
              <a:t>(k+1)</a:t>
            </a:r>
            <a:r>
              <a:rPr lang="fa-IR" sz="2000" dirty="0">
                <a:latin typeface="2  Nazanin"/>
                <a:cs typeface="+mj-cs"/>
              </a:rPr>
              <a:t>ام  می رود. این عمل تا رسیدن به شرط یا شرایط موجود تکرار می شود.</a:t>
            </a:r>
          </a:p>
          <a:p>
            <a:pPr marL="45720" indent="0" algn="just" rtl="1">
              <a:buNone/>
            </a:pPr>
            <a:r>
              <a:rPr lang="fa-IR" sz="2000" dirty="0">
                <a:latin typeface="2  Nazanin"/>
                <a:cs typeface="+mj-cs"/>
              </a:rPr>
              <a:t>به این صورت که در مرحله </a:t>
            </a:r>
            <a:r>
              <a:rPr lang="en-US" sz="2000" dirty="0">
                <a:latin typeface="2  Nazanin"/>
                <a:cs typeface="+mj-cs"/>
              </a:rPr>
              <a:t>k</a:t>
            </a:r>
            <a:r>
              <a:rPr lang="fa-IR" sz="2000" dirty="0">
                <a:latin typeface="2  Nazanin"/>
                <a:cs typeface="+mj-cs"/>
              </a:rPr>
              <a:t>ام، مجموعه اقلام  </a:t>
            </a:r>
            <a:r>
              <a:rPr lang="en-US" sz="2000" dirty="0">
                <a:latin typeface="2  Nazanin"/>
                <a:cs typeface="+mj-cs"/>
              </a:rPr>
              <a:t>k</a:t>
            </a:r>
            <a:r>
              <a:rPr lang="fa-IR" sz="2000" dirty="0">
                <a:latin typeface="2  Nazanin"/>
                <a:cs typeface="+mj-cs"/>
              </a:rPr>
              <a:t> تایی تولید می شود، سپس مقدار پشتیبان برای هر کدام محاسبه و با مقدار ثابت (</a:t>
            </a:r>
            <a:r>
              <a:rPr lang="en-US" sz="2000" dirty="0" err="1">
                <a:latin typeface="2  Nazanin"/>
                <a:cs typeface="+mj-cs"/>
              </a:rPr>
              <a:t>supp</a:t>
            </a:r>
            <a:r>
              <a:rPr lang="en-US" sz="2000" dirty="0">
                <a:latin typeface="2  Nazanin"/>
                <a:cs typeface="+mj-cs"/>
              </a:rPr>
              <a:t>-min</a:t>
            </a:r>
            <a:r>
              <a:rPr lang="fa-IR" sz="2000" dirty="0">
                <a:latin typeface="2  Nazanin"/>
                <a:cs typeface="+mj-cs"/>
              </a:rPr>
              <a:t>) مقایسه می شود</a:t>
            </a:r>
            <a:r>
              <a:rPr lang="en-US" sz="2000" dirty="0">
                <a:latin typeface="2  Nazanin"/>
                <a:cs typeface="+mj-cs"/>
              </a:rPr>
              <a:t>  </a:t>
            </a:r>
            <a:r>
              <a:rPr lang="fa-IR" sz="2000" dirty="0">
                <a:latin typeface="2  Nazanin"/>
                <a:cs typeface="+mj-cs"/>
              </a:rPr>
              <a:t>پس می توان </a:t>
            </a:r>
            <a:r>
              <a:rPr lang="en-US" sz="2000" dirty="0">
                <a:latin typeface="2  Nazanin"/>
                <a:cs typeface="+mj-cs"/>
              </a:rPr>
              <a:t> </a:t>
            </a:r>
            <a:r>
              <a:rPr lang="fa-IR" sz="2000" dirty="0">
                <a:latin typeface="2  Nazanin"/>
                <a:cs typeface="+mj-cs"/>
              </a:rPr>
              <a:t>الگوهای مکرر  </a:t>
            </a:r>
            <a:r>
              <a:rPr lang="en-US" sz="2000" dirty="0">
                <a:latin typeface="2  Nazanin"/>
                <a:cs typeface="+mj-cs"/>
              </a:rPr>
              <a:t>k</a:t>
            </a:r>
            <a:r>
              <a:rPr lang="fa-IR" sz="2000" dirty="0">
                <a:latin typeface="2  Nazanin"/>
                <a:cs typeface="+mj-cs"/>
              </a:rPr>
              <a:t>تایی را بدست آورد. </a:t>
            </a:r>
            <a:endParaRPr lang="en-US" sz="2000" dirty="0">
              <a:latin typeface="2  Nazanin"/>
              <a:cs typeface="+mj-cs"/>
            </a:endParaRPr>
          </a:p>
          <a:p>
            <a:pPr marL="45720" indent="0" algn="just" rtl="1">
              <a:buNone/>
            </a:pPr>
            <a:r>
              <a:rPr lang="fa-IR" sz="2000" dirty="0">
                <a:latin typeface="2  Nazanin"/>
                <a:cs typeface="+mj-cs"/>
              </a:rPr>
              <a:t>در مرحله بعدی با کمک الگوهای </a:t>
            </a:r>
            <a:r>
              <a:rPr lang="en-US" sz="2000" dirty="0">
                <a:latin typeface="2  Nazanin"/>
                <a:cs typeface="+mj-cs"/>
              </a:rPr>
              <a:t>k</a:t>
            </a:r>
            <a:r>
              <a:rPr lang="fa-IR" sz="2000" dirty="0">
                <a:latin typeface="2  Nazanin"/>
                <a:cs typeface="+mj-cs"/>
              </a:rPr>
              <a:t>تایی می توان مجموعه اقلام </a:t>
            </a:r>
            <a:r>
              <a:rPr lang="en-US" sz="2000" dirty="0">
                <a:latin typeface="2  Nazanin"/>
                <a:cs typeface="+mj-cs"/>
              </a:rPr>
              <a:t>(k+1)</a:t>
            </a:r>
            <a:r>
              <a:rPr lang="fa-IR" sz="2000" dirty="0">
                <a:latin typeface="2  Nazanin"/>
                <a:cs typeface="+mj-cs"/>
              </a:rPr>
              <a:t> تایی را کاندید نمود، که مجدد با مقایسه </a:t>
            </a:r>
            <a:r>
              <a:rPr lang="en-US" sz="2000" dirty="0" err="1">
                <a:latin typeface="2  Nazanin"/>
                <a:cs typeface="+mj-cs"/>
              </a:rPr>
              <a:t>supp</a:t>
            </a:r>
            <a:r>
              <a:rPr lang="en-US" sz="2000" dirty="0">
                <a:latin typeface="2  Nazanin"/>
                <a:cs typeface="+mj-cs"/>
              </a:rPr>
              <a:t>-min</a:t>
            </a:r>
            <a:r>
              <a:rPr lang="fa-IR" sz="2000" dirty="0">
                <a:latin typeface="2  Nazanin"/>
                <a:cs typeface="+mj-cs"/>
              </a:rPr>
              <a:t> الگوهای مکرر  </a:t>
            </a:r>
            <a:r>
              <a:rPr lang="en-US" sz="2000" dirty="0">
                <a:latin typeface="2  Nazanin"/>
                <a:cs typeface="+mj-cs"/>
              </a:rPr>
              <a:t> (k+1)</a:t>
            </a:r>
            <a:r>
              <a:rPr lang="fa-IR" sz="2000" dirty="0">
                <a:latin typeface="2  Nazanin"/>
                <a:cs typeface="+mj-cs"/>
              </a:rPr>
              <a:t>تایی نیز بدست می آیند. این عمل تا یافتن آخرین مجموعه اقلام پرتکرار ادامه پیدا می کند</a:t>
            </a:r>
            <a:r>
              <a:rPr lang="fa-IR" dirty="0">
                <a:latin typeface="2  Nazanin"/>
              </a:rPr>
              <a:t>.</a:t>
            </a:r>
            <a:endParaRPr lang="en-US" dirty="0">
              <a:latin typeface="2  Nazanin"/>
            </a:endParaRPr>
          </a:p>
        </p:txBody>
      </p:sp>
      <p:sp>
        <p:nvSpPr>
          <p:cNvPr id="5" name="TextBox 4">
            <a:extLst>
              <a:ext uri="{FF2B5EF4-FFF2-40B4-BE49-F238E27FC236}">
                <a16:creationId xmlns:a16="http://schemas.microsoft.com/office/drawing/2014/main" id="{E24512EC-EF7A-ADC1-3553-3B36EB7925B3}"/>
              </a:ext>
            </a:extLst>
          </p:cNvPr>
          <p:cNvSpPr txBox="1"/>
          <p:nvPr/>
        </p:nvSpPr>
        <p:spPr>
          <a:xfrm>
            <a:off x="1331640" y="4509120"/>
            <a:ext cx="7048872" cy="1015663"/>
          </a:xfrm>
          <a:prstGeom prst="rect">
            <a:avLst/>
          </a:prstGeom>
          <a:noFill/>
        </p:spPr>
        <p:txBody>
          <a:bodyPr wrap="square">
            <a:spAutoFit/>
          </a:bodyPr>
          <a:lstStyle/>
          <a:p>
            <a:pPr marL="45720" indent="0" algn="just" rtl="1">
              <a:buNone/>
            </a:pPr>
            <a:r>
              <a:rPr lang="fa-IR" sz="2000" b="1" dirty="0">
                <a:latin typeface="2  Nazanin"/>
              </a:rPr>
              <a:t>قاعده اپریوری: </a:t>
            </a:r>
            <a:r>
              <a:rPr lang="fa-IR" sz="2000" dirty="0">
                <a:latin typeface="2  Nazanin"/>
              </a:rPr>
              <a:t>اگر یک الگوی مکرر داشته باشیم، هر زیر مجموعه از آن نیز مکرر است. به عبارتی اگر مجموعه اقلام </a:t>
            </a:r>
            <a:r>
              <a:rPr lang="en-US" sz="2000" dirty="0" err="1">
                <a:latin typeface="2  Nazanin"/>
              </a:rPr>
              <a:t>i</a:t>
            </a:r>
            <a:r>
              <a:rPr lang="fa-IR" sz="2000" dirty="0">
                <a:latin typeface="2  Nazanin"/>
              </a:rPr>
              <a:t> مکرر نباشد هر زیر مجموعه ای که شامل </a:t>
            </a:r>
            <a:r>
              <a:rPr lang="en-US" sz="2000" dirty="0" err="1">
                <a:latin typeface="2  Nazanin"/>
              </a:rPr>
              <a:t>i</a:t>
            </a:r>
            <a:r>
              <a:rPr lang="fa-IR" sz="2000" dirty="0">
                <a:latin typeface="2  Nazanin"/>
              </a:rPr>
              <a:t> باشد نیز مکرر نیست. با کمک قاعده اپریوری فضای جستجو کاهش می یابد.</a:t>
            </a:r>
            <a:endParaRPr lang="en-US" sz="2000" dirty="0">
              <a:latin typeface="2  Nazanin"/>
            </a:endParaRPr>
          </a:p>
        </p:txBody>
      </p:sp>
    </p:spTree>
    <p:extLst>
      <p:ext uri="{BB962C8B-B14F-4D97-AF65-F5344CB8AC3E}">
        <p14:creationId xmlns:p14="http://schemas.microsoft.com/office/powerpoint/2010/main" val="350920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541" y="692696"/>
            <a:ext cx="6792918" cy="757045"/>
          </a:xfrm>
        </p:spPr>
        <p:txBody>
          <a:bodyPr/>
          <a:lstStyle/>
          <a:p>
            <a:pPr marL="0" indent="0" rtl="1">
              <a:buNone/>
            </a:pPr>
            <a:r>
              <a:rPr lang="fa-IR" sz="3200" dirty="0">
                <a:solidFill>
                  <a:schemeClr val="accent4"/>
                </a:solidFill>
                <a:latin typeface="Arial" panose="020B0604020202020204" pitchFamily="34" charset="0"/>
                <a:cs typeface="Arial" panose="020B0604020202020204" pitchFamily="34" charset="0"/>
              </a:rPr>
              <a:t>فلوچارت الگوریتم </a:t>
            </a:r>
            <a:r>
              <a:rPr lang="en-US" sz="3200" dirty="0" err="1">
                <a:solidFill>
                  <a:schemeClr val="accent4"/>
                </a:solidFill>
                <a:latin typeface="Arial" panose="020B0604020202020204" pitchFamily="34" charset="0"/>
                <a:cs typeface="Arial" panose="020B0604020202020204" pitchFamily="34" charset="0"/>
              </a:rPr>
              <a:t>Apriori</a:t>
            </a:r>
            <a:endParaRPr lang="en-US" sz="3200" dirty="0">
              <a:solidFill>
                <a:schemeClr val="accent4"/>
              </a:solidFill>
              <a:latin typeface="Arial" panose="020B0604020202020204" pitchFamily="34" charset="0"/>
              <a:cs typeface="Arial" panose="020B0604020202020204" pitchFamily="34" charset="0"/>
            </a:endParaRPr>
          </a:p>
        </p:txBody>
      </p:sp>
      <p:pic>
        <p:nvPicPr>
          <p:cNvPr id="2051"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607743" y="1844824"/>
            <a:ext cx="7928513"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60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46B93-B490-2D59-E484-5E4F5D5FD2FA}"/>
              </a:ext>
            </a:extLst>
          </p:cNvPr>
          <p:cNvSpPr>
            <a:spLocks noGrp="1"/>
          </p:cNvSpPr>
          <p:nvPr>
            <p:ph type="title"/>
          </p:nvPr>
        </p:nvSpPr>
        <p:spPr>
          <a:xfrm>
            <a:off x="1259632" y="764704"/>
            <a:ext cx="6217890" cy="782202"/>
          </a:xfrm>
        </p:spPr>
        <p:txBody>
          <a:bodyPr>
            <a:normAutofit/>
          </a:bodyPr>
          <a:lstStyle/>
          <a:p>
            <a:r>
              <a:rPr lang="fa-IR" sz="3200" dirty="0">
                <a:solidFill>
                  <a:schemeClr val="accent4"/>
                </a:solidFill>
                <a:latin typeface="Arial" panose="020B0604020202020204" pitchFamily="34" charset="0"/>
                <a:cs typeface="Arial" panose="020B0604020202020204" pitchFamily="34" charset="0"/>
              </a:rPr>
              <a:t>فلوچارت الگوریتم</a:t>
            </a:r>
            <a:endParaRPr lang="en-US" sz="3200" dirty="0"/>
          </a:p>
        </p:txBody>
      </p:sp>
      <p:pic>
        <p:nvPicPr>
          <p:cNvPr id="4" name="Picture 3">
            <a:extLst>
              <a:ext uri="{FF2B5EF4-FFF2-40B4-BE49-F238E27FC236}">
                <a16:creationId xmlns:a16="http://schemas.microsoft.com/office/drawing/2014/main" id="{BF636A72-1208-3CD5-9CAF-77A536517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762" y="1772816"/>
            <a:ext cx="6589017"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221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845983"/>
            <a:ext cx="6443345" cy="825464"/>
          </a:xfrm>
        </p:spPr>
        <p:txBody>
          <a:bodyPr>
            <a:normAutofit fontScale="90000"/>
          </a:bodyPr>
          <a:lstStyle/>
          <a:p>
            <a:pPr marL="0" indent="0" rtl="1">
              <a:buNone/>
            </a:pPr>
            <a:r>
              <a:rPr lang="fa-IR" sz="3600" dirty="0">
                <a:solidFill>
                  <a:schemeClr val="accent4"/>
                </a:solidFill>
                <a:latin typeface="Arial" panose="020B0604020202020204" pitchFamily="34" charset="0"/>
                <a:cs typeface="Arial" panose="020B0604020202020204" pitchFamily="34" charset="0"/>
              </a:rPr>
              <a:t>مزایا و معایب روش اپریوری</a:t>
            </a:r>
            <a:br>
              <a:rPr lang="fa-IR" sz="3600" dirty="0">
                <a:solidFill>
                  <a:schemeClr val="bg2">
                    <a:lumMod val="50000"/>
                  </a:schemeClr>
                </a:solidFill>
                <a:latin typeface="Arial" panose="020B0604020202020204" pitchFamily="34" charset="0"/>
                <a:cs typeface="Arial" panose="020B0604020202020204" pitchFamily="34" charset="0"/>
              </a:rPr>
            </a:br>
            <a:endParaRPr lang="en-US" sz="3600" dirty="0">
              <a:solidFill>
                <a:schemeClr val="bg2">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a:xfrm>
            <a:off x="1259632" y="1703071"/>
            <a:ext cx="6932546" cy="3814162"/>
          </a:xfrm>
        </p:spPr>
        <p:txBody>
          <a:bodyPr>
            <a:normAutofit fontScale="85000" lnSpcReduction="20000"/>
          </a:bodyPr>
          <a:lstStyle/>
          <a:p>
            <a:pPr marL="45720" indent="0" algn="r" rtl="1">
              <a:buNone/>
            </a:pPr>
            <a:r>
              <a:rPr lang="fa-IR" dirty="0">
                <a:latin typeface="2  Nazanin"/>
              </a:rPr>
              <a:t>این روش دارای مزایا و معایبی است که در ادامه به برخی از آن‌ها اشاره </a:t>
            </a:r>
            <a:r>
              <a:rPr lang="fa-IR" i="1" dirty="0">
                <a:latin typeface="2  Nazanin"/>
              </a:rPr>
              <a:t>ش</a:t>
            </a:r>
            <a:r>
              <a:rPr lang="fa-IR" dirty="0">
                <a:latin typeface="2  Nazanin"/>
              </a:rPr>
              <a:t>ده است.</a:t>
            </a:r>
          </a:p>
          <a:p>
            <a:pPr marL="45720" indent="0" algn="r" rtl="1">
              <a:buNone/>
            </a:pPr>
            <a:r>
              <a:rPr lang="fa-IR" b="1" dirty="0">
                <a:latin typeface="2  Nazanin"/>
              </a:rPr>
              <a:t>مزایا:</a:t>
            </a:r>
            <a:endParaRPr lang="fa-IR" dirty="0">
              <a:latin typeface="2  Nazanin"/>
            </a:endParaRPr>
          </a:p>
          <a:p>
            <a:pPr algn="r" rtl="1">
              <a:buFont typeface="Arial" panose="020B0604020202020204" pitchFamily="34" charset="0"/>
              <a:buChar char="•"/>
            </a:pPr>
            <a:r>
              <a:rPr lang="fa-IR" dirty="0">
                <a:latin typeface="2  Nazanin"/>
              </a:rPr>
              <a:t>مصرف کمتر حافظه</a:t>
            </a:r>
          </a:p>
          <a:p>
            <a:pPr algn="r" rtl="1">
              <a:buFont typeface="Arial" panose="020B0604020202020204" pitchFamily="34" charset="0"/>
              <a:buChar char="•"/>
            </a:pPr>
            <a:r>
              <a:rPr lang="fa-IR" dirty="0">
                <a:latin typeface="2  Nazanin"/>
              </a:rPr>
              <a:t>پیاده‌سازی آسان</a:t>
            </a:r>
          </a:p>
          <a:p>
            <a:pPr algn="r" rtl="1">
              <a:buFont typeface="Arial" panose="020B0604020202020204" pitchFamily="34" charset="0"/>
              <a:buChar char="•"/>
            </a:pPr>
            <a:r>
              <a:rPr lang="fa-IR" dirty="0">
                <a:latin typeface="2  Nazanin"/>
              </a:rPr>
              <a:t>استفاده از برخی ویژگی‌ها برای هرس کردن که موجب می‌شود مجموعه اقلام باقیمانده برای بررسی نهایی کمتر شوند.</a:t>
            </a:r>
          </a:p>
          <a:p>
            <a:pPr marL="45720" indent="0" algn="r" rtl="1">
              <a:buNone/>
            </a:pPr>
            <a:r>
              <a:rPr lang="fa-IR" b="1" dirty="0">
                <a:latin typeface="2  Nazanin"/>
              </a:rPr>
              <a:t>معایب:</a:t>
            </a:r>
            <a:endParaRPr lang="fa-IR" dirty="0">
              <a:latin typeface="2  Nazanin"/>
            </a:endParaRPr>
          </a:p>
          <a:p>
            <a:pPr algn="r" rtl="1">
              <a:buFont typeface="Arial" panose="020B0604020202020204" pitchFamily="34" charset="0"/>
              <a:buChar char="•"/>
            </a:pPr>
            <a:r>
              <a:rPr lang="fa-IR" dirty="0">
                <a:latin typeface="2  Nazanin"/>
              </a:rPr>
              <a:t>تنها یک آستانه پشتیبان حداقلی منفرد را می‌پذیرد.</a:t>
            </a:r>
          </a:p>
          <a:p>
            <a:pPr algn="r" rtl="1">
              <a:buFont typeface="Arial" panose="020B0604020202020204" pitchFamily="34" charset="0"/>
              <a:buChar char="•"/>
            </a:pPr>
            <a:r>
              <a:rPr lang="fa-IR" dirty="0">
                <a:latin typeface="2  Nazanin"/>
              </a:rPr>
              <a:t>فقط برای پایگاه داده‌های کوچک مطلوب است.</a:t>
            </a:r>
          </a:p>
          <a:p>
            <a:pPr marL="45720" indent="0" algn="r" rtl="1">
              <a:buNone/>
            </a:pPr>
            <a:endParaRPr lang="en-US" dirty="0">
              <a:latin typeface="2  Nazanin"/>
            </a:endParaRPr>
          </a:p>
        </p:txBody>
      </p:sp>
    </p:spTree>
    <p:extLst>
      <p:ext uri="{BB962C8B-B14F-4D97-AF65-F5344CB8AC3E}">
        <p14:creationId xmlns:p14="http://schemas.microsoft.com/office/powerpoint/2010/main" val="71796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56070" y="692696"/>
            <a:ext cx="6542149" cy="1004341"/>
          </a:xfrm>
        </p:spPr>
        <p:txBody>
          <a:bodyPr/>
          <a:lstStyle/>
          <a:p>
            <a:pPr marL="0" indent="0" algn="ctr">
              <a:buNone/>
            </a:pPr>
            <a:r>
              <a:rPr lang="fa-IR" sz="3600" dirty="0">
                <a:solidFill>
                  <a:schemeClr val="accent5">
                    <a:lumMod val="75000"/>
                  </a:schemeClr>
                </a:solidFill>
                <a:latin typeface="Arial" panose="020B0604020202020204" pitchFamily="34" charset="0"/>
                <a:cs typeface="Arial" panose="020B0604020202020204" pitchFamily="34" charset="0"/>
              </a:rPr>
              <a:t>نکات لازم در تحلیل سبد خرید:</a:t>
            </a:r>
            <a:endParaRPr lang="en-US" sz="3600" dirty="0">
              <a:solidFill>
                <a:schemeClr val="accent5">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3"/>
          </p:nvPr>
        </p:nvSpPr>
        <p:spPr>
          <a:xfrm>
            <a:off x="1835696" y="1772816"/>
            <a:ext cx="6462523" cy="4308061"/>
          </a:xfrm>
          <a:prstGeom prst="rect">
            <a:avLst/>
          </a:prstGeom>
        </p:spPr>
        <p:txBody>
          <a:bodyPr>
            <a:normAutofit lnSpcReduction="10000"/>
          </a:bodyPr>
          <a:lstStyle/>
          <a:p>
            <a:pPr algn="just" rtl="1">
              <a:buFont typeface="Arial" panose="020B0604020202020204" pitchFamily="34" charset="0"/>
              <a:buChar char="•"/>
            </a:pPr>
            <a:r>
              <a:rPr lang="fa-IR" sz="2000" dirty="0">
                <a:latin typeface="2  Nazanin"/>
              </a:rPr>
              <a:t>سيستم مورد مطالعه: فروشگاههاي زنجيره اي با حجم عظيم مشتريان مي باشد.</a:t>
            </a:r>
          </a:p>
          <a:p>
            <a:pPr algn="just" rtl="1">
              <a:buFont typeface="Arial" panose="020B0604020202020204" pitchFamily="34" charset="0"/>
              <a:buChar char="•"/>
            </a:pPr>
            <a:r>
              <a:rPr lang="fa-IR" sz="2000" dirty="0">
                <a:latin typeface="2  Nazanin"/>
              </a:rPr>
              <a:t> فروشگاه هاي زنجيره اي مشتاق هستند بدانند، چه محصولاتي با يكديگر به فروش ميروند. از طرفي، نحوه طراحي و چيدمان قفسه ها و ويترين ها در فروشگاه، ميتواند تأثير مستقيمي بر افزايش سطح خريد مشتريان داشته باشد. </a:t>
            </a:r>
          </a:p>
          <a:p>
            <a:pPr algn="just" rtl="1">
              <a:buFont typeface="Arial" panose="020B0604020202020204" pitchFamily="34" charset="0"/>
              <a:buChar char="•"/>
            </a:pPr>
            <a:r>
              <a:rPr lang="fa-IR" sz="2000" dirty="0">
                <a:latin typeface="2  Nazanin"/>
              </a:rPr>
              <a:t>در واقع يكي از مهمترين عوامل جذب مشتريان در فروشگاه، جذابيت فروشگاه و شيوه نمايش كالاها می باشد.</a:t>
            </a:r>
          </a:p>
          <a:p>
            <a:pPr algn="just" rtl="1">
              <a:buFont typeface="Arial" panose="020B0604020202020204" pitchFamily="34" charset="0"/>
              <a:buChar char="•"/>
            </a:pPr>
            <a:r>
              <a:rPr lang="fa-IR" sz="2000" dirty="0">
                <a:latin typeface="2  Nazanin"/>
              </a:rPr>
              <a:t>ازاينرو نياز است كه رفتار مصرف كننده تحليل شود و اين مهم از طريق تكنيك هاي مختلف داده كاوي قابل انجام است .</a:t>
            </a:r>
            <a:r>
              <a:rPr lang="fa-IR" sz="2000" b="1" dirty="0">
                <a:latin typeface="2  Nazanin"/>
              </a:rPr>
              <a:t> </a:t>
            </a:r>
          </a:p>
          <a:p>
            <a:pPr algn="just" rtl="1">
              <a:buFont typeface="Arial" panose="020B0604020202020204" pitchFamily="34" charset="0"/>
              <a:buChar char="•"/>
            </a:pPr>
            <a:r>
              <a:rPr lang="fa-IR" sz="2000" dirty="0">
                <a:latin typeface="2  Nazanin"/>
              </a:rPr>
              <a:t>در تحليل سبد خريد، محصولاتي كه اغلب با هم خريداري ميشوند، مشخص می شوند و براي طراحي ساختار فروشگاه و همچنين طراحي تبليغات شركت هاي تبليغاتي و غیره به كار مي رود. </a:t>
            </a:r>
          </a:p>
        </p:txBody>
      </p:sp>
    </p:spTree>
    <p:extLst>
      <p:ext uri="{BB962C8B-B14F-4D97-AF65-F5344CB8AC3E}">
        <p14:creationId xmlns:p14="http://schemas.microsoft.com/office/powerpoint/2010/main" val="320730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115615" y="2132856"/>
            <a:ext cx="6990155" cy="2736304"/>
          </a:xfrm>
        </p:spPr>
        <p:txBody>
          <a:bodyPr>
            <a:normAutofit/>
          </a:bodyPr>
          <a:lstStyle/>
          <a:p>
            <a:pPr marL="45720" indent="0" algn="just" rtl="1">
              <a:buNone/>
            </a:pPr>
            <a:r>
              <a:rPr lang="fa-IR" sz="2400" dirty="0">
                <a:solidFill>
                  <a:schemeClr val="accent4"/>
                </a:solidFill>
                <a:latin typeface="2  Nazanin"/>
              </a:rPr>
              <a:t>هزینه محاسباتی بالا: </a:t>
            </a:r>
            <a:r>
              <a:rPr lang="fa-IR" sz="2400" dirty="0">
                <a:latin typeface="2  Nazanin"/>
              </a:rPr>
              <a:t>روش اپریوری به لحاظ محاسباتی بسیار پر هزینه است. حتی اگر الگوریتم اپریوری تعداد اقلام کاندید برای بررسی را کاهش دهد، در صورتی که موجودی فروشگاه زیاد یا آستانه پشتیبان کم باشد میزان باقیمانده همچنان عدد بزرگی خواهد بود. یک راهکار جایگزین، کاهش تعداد مقایسه‌ها با استفاده از ساختارهای پیشرفته داده مانند جدول‌های هش برای مرتب‌سازی اقلام کاندید به شیوه موثرتر است.</a:t>
            </a:r>
          </a:p>
          <a:p>
            <a:endParaRPr lang="en-US" dirty="0"/>
          </a:p>
        </p:txBody>
      </p:sp>
    </p:spTree>
    <p:extLst>
      <p:ext uri="{BB962C8B-B14F-4D97-AF65-F5344CB8AC3E}">
        <p14:creationId xmlns:p14="http://schemas.microsoft.com/office/powerpoint/2010/main" val="97824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176866" y="2420888"/>
            <a:ext cx="6768752" cy="2448272"/>
          </a:xfrm>
        </p:spPr>
        <p:txBody>
          <a:bodyPr/>
          <a:lstStyle/>
          <a:p>
            <a:pPr marL="45720" indent="0" algn="just" rtl="1">
              <a:buNone/>
            </a:pPr>
            <a:r>
              <a:rPr lang="fa-IR" sz="2000" dirty="0">
                <a:solidFill>
                  <a:schemeClr val="accent4"/>
                </a:solidFill>
                <a:latin typeface="2  Nazanin"/>
              </a:rPr>
              <a:t>انجمن‌های جعلی: </a:t>
            </a:r>
            <a:r>
              <a:rPr lang="fa-IR" sz="2000" dirty="0">
                <a:latin typeface="2  Nazanin"/>
              </a:rPr>
              <a:t>تحلیل صورت کالاهای بزرگ مجموعه اقلام بیشتری را در برمی‌گیرد و آستانه پشتیبان ممکن است برای شناسایی انجمن‌های مشخصی کاهش پیدا کند. اگرچه، کاهش آستانه پشتیبان ممکن است تعداد انجمن‌های جعلی کشف شده را افزایش دهد. برای حصول اطمینان از اینکه انجمن‌های شناسایی شده قابل تعمیم هستند، می‌توان آن‌ها را از مجموعه داده آموزش به دست آورد، پیش از آنکه پشتیبان و اطمینان ارزیابی شده برای آن‌ها در یک مجموعه داده جدا قرا گیرد.</a:t>
            </a:r>
          </a:p>
          <a:p>
            <a:endParaRPr lang="en-US" dirty="0"/>
          </a:p>
        </p:txBody>
      </p:sp>
    </p:spTree>
    <p:extLst>
      <p:ext uri="{BB962C8B-B14F-4D97-AF65-F5344CB8AC3E}">
        <p14:creationId xmlns:p14="http://schemas.microsoft.com/office/powerpoint/2010/main" val="630952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643286"/>
            <a:ext cx="7588932" cy="1201537"/>
          </a:xfrm>
        </p:spPr>
        <p:txBody>
          <a:bodyPr>
            <a:normAutofit/>
          </a:bodyPr>
          <a:lstStyle/>
          <a:p>
            <a:pPr marL="0" indent="0" algn="r" rtl="1">
              <a:buNone/>
            </a:pPr>
            <a:r>
              <a:rPr lang="fa-IR" sz="2400" dirty="0">
                <a:solidFill>
                  <a:schemeClr val="accent4"/>
                </a:solidFill>
                <a:latin typeface="Arial" panose="020B0604020202020204" pitchFamily="34" charset="0"/>
                <a:cs typeface="Arial" panose="020B0604020202020204" pitchFamily="34" charset="0"/>
              </a:rPr>
              <a:t>شناسایی الگوهای مکرر یک، دو و سه تایی در این مثال، به طوریکه مجموعه اقلام پر تکرار با بعد بیشتر نداریم پس الگوریتم متوقف می شود.</a:t>
            </a:r>
            <a:endParaRPr lang="en-US" sz="2400" dirty="0">
              <a:solidFill>
                <a:schemeClr val="accent4"/>
              </a:solidFill>
              <a:latin typeface="Arial" panose="020B0604020202020204" pitchFamily="34" charset="0"/>
              <a:cs typeface="Arial" panose="020B0604020202020204" pitchFamily="34" charset="0"/>
            </a:endParaRPr>
          </a:p>
        </p:txBody>
      </p:sp>
      <p:pic>
        <p:nvPicPr>
          <p:cNvPr id="4099" name="Picture 3"/>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11560" y="1932684"/>
            <a:ext cx="2417673" cy="437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17" y="2026055"/>
            <a:ext cx="2432449" cy="418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636912"/>
            <a:ext cx="2480079" cy="275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570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899592" y="1252986"/>
            <a:ext cx="7272808" cy="3391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40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3568" y="791834"/>
            <a:ext cx="5025597" cy="2854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512" y="2636912"/>
            <a:ext cx="3940964" cy="3519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4419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349670" y="548680"/>
            <a:ext cx="4839189" cy="2599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65888"/>
            <a:ext cx="1651397" cy="2085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181" y="3266272"/>
            <a:ext cx="1512168" cy="2885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3363945"/>
            <a:ext cx="2308660" cy="2731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52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562590" y="1283576"/>
            <a:ext cx="1543567" cy="340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628800"/>
            <a:ext cx="4280356" cy="2717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8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814134"/>
            <a:ext cx="5184576" cy="598643"/>
          </a:xfrm>
        </p:spPr>
        <p:txBody>
          <a:bodyPr>
            <a:normAutofit/>
          </a:bodyPr>
          <a:lstStyle/>
          <a:p>
            <a:pPr rtl="1"/>
            <a:r>
              <a:rPr lang="fa-IR" sz="2800" dirty="0">
                <a:solidFill>
                  <a:schemeClr val="accent4"/>
                </a:solidFill>
              </a:rPr>
              <a:t>الگوریتم انجمنی </a:t>
            </a:r>
            <a:r>
              <a:rPr lang="en-US" sz="3200" dirty="0">
                <a:solidFill>
                  <a:schemeClr val="accent4"/>
                </a:solidFill>
              </a:rPr>
              <a:t>FP-Growth</a:t>
            </a:r>
          </a:p>
        </p:txBody>
      </p:sp>
      <p:pic>
        <p:nvPicPr>
          <p:cNvPr id="8" name="Picture 7">
            <a:extLst>
              <a:ext uri="{FF2B5EF4-FFF2-40B4-BE49-F238E27FC236}">
                <a16:creationId xmlns:a16="http://schemas.microsoft.com/office/drawing/2014/main" id="{DB7D610E-6E4F-2DD4-B5C4-D4AECDF9AD0E}"/>
              </a:ext>
            </a:extLst>
          </p:cNvPr>
          <p:cNvPicPr>
            <a:picLocks noChangeAspect="1"/>
          </p:cNvPicPr>
          <p:nvPr/>
        </p:nvPicPr>
        <p:blipFill>
          <a:blip r:embed="rId2"/>
          <a:stretch>
            <a:fillRect/>
          </a:stretch>
        </p:blipFill>
        <p:spPr>
          <a:xfrm>
            <a:off x="1691680" y="1556792"/>
            <a:ext cx="6146320" cy="3529570"/>
          </a:xfrm>
          <a:prstGeom prst="rect">
            <a:avLst/>
          </a:prstGeom>
        </p:spPr>
      </p:pic>
    </p:spTree>
    <p:extLst>
      <p:ext uri="{BB962C8B-B14F-4D97-AF65-F5344CB8AC3E}">
        <p14:creationId xmlns:p14="http://schemas.microsoft.com/office/powerpoint/2010/main" val="830359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90FE-DDE9-3433-8263-F67D9E18D1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F29B41-0FA5-483C-47DA-26FFFEDB4DBF}"/>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83155F1A-D148-9A83-6393-1D74E4E94022}"/>
              </a:ext>
            </a:extLst>
          </p:cNvPr>
          <p:cNvPicPr>
            <a:picLocks noChangeAspect="1"/>
          </p:cNvPicPr>
          <p:nvPr/>
        </p:nvPicPr>
        <p:blipFill>
          <a:blip r:embed="rId2"/>
          <a:stretch>
            <a:fillRect/>
          </a:stretch>
        </p:blipFill>
        <p:spPr>
          <a:xfrm>
            <a:off x="1284614" y="1232215"/>
            <a:ext cx="6724852" cy="4393569"/>
          </a:xfrm>
          <a:prstGeom prst="rect">
            <a:avLst/>
          </a:prstGeom>
        </p:spPr>
      </p:pic>
    </p:spTree>
    <p:extLst>
      <p:ext uri="{BB962C8B-B14F-4D97-AF65-F5344CB8AC3E}">
        <p14:creationId xmlns:p14="http://schemas.microsoft.com/office/powerpoint/2010/main" val="3367897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EB31-F51E-3593-3E39-7E0A794F73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AFB818-FFFC-424E-5F8F-537118CE8A38}"/>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941C00DF-EC71-98C4-E265-A9FF20358FAB}"/>
              </a:ext>
            </a:extLst>
          </p:cNvPr>
          <p:cNvPicPr>
            <a:picLocks noChangeAspect="1"/>
          </p:cNvPicPr>
          <p:nvPr/>
        </p:nvPicPr>
        <p:blipFill>
          <a:blip r:embed="rId2"/>
          <a:stretch>
            <a:fillRect/>
          </a:stretch>
        </p:blipFill>
        <p:spPr>
          <a:xfrm>
            <a:off x="1826047" y="660571"/>
            <a:ext cx="5688632" cy="5465909"/>
          </a:xfrm>
          <a:prstGeom prst="rect">
            <a:avLst/>
          </a:prstGeom>
        </p:spPr>
      </p:pic>
    </p:spTree>
    <p:extLst>
      <p:ext uri="{BB962C8B-B14F-4D97-AF65-F5344CB8AC3E}">
        <p14:creationId xmlns:p14="http://schemas.microsoft.com/office/powerpoint/2010/main" val="320942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C3DA-738B-2A80-E5B1-E99460ACC4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F6F5CD-06F3-09D4-BBC2-54625959C668}"/>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2A27F4E2-AD79-693B-7D86-B77755734DB0}"/>
              </a:ext>
            </a:extLst>
          </p:cNvPr>
          <p:cNvPicPr>
            <a:picLocks noChangeAspect="1"/>
          </p:cNvPicPr>
          <p:nvPr/>
        </p:nvPicPr>
        <p:blipFill>
          <a:blip r:embed="rId2"/>
          <a:stretch>
            <a:fillRect/>
          </a:stretch>
        </p:blipFill>
        <p:spPr>
          <a:xfrm>
            <a:off x="1137192" y="1495922"/>
            <a:ext cx="6869615" cy="3866155"/>
          </a:xfrm>
          <a:prstGeom prst="rect">
            <a:avLst/>
          </a:prstGeom>
        </p:spPr>
      </p:pic>
    </p:spTree>
    <p:extLst>
      <p:ext uri="{BB962C8B-B14F-4D97-AF65-F5344CB8AC3E}">
        <p14:creationId xmlns:p14="http://schemas.microsoft.com/office/powerpoint/2010/main" val="4228975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C3C6-3819-D2E3-2008-9F054DF644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2149BD-0359-FDCE-BDBB-4987F3007139}"/>
              </a:ext>
            </a:extLst>
          </p:cNvPr>
          <p:cNvSpPr>
            <a:spLocks noGrp="1"/>
          </p:cNvSpPr>
          <p:nvPr>
            <p:ph sz="quarter" idx="13"/>
          </p:nvPr>
        </p:nvSpPr>
        <p:spPr/>
        <p:txBody>
          <a:bodyPr/>
          <a:lstStyle/>
          <a:p>
            <a:endParaRPr lang="en-US"/>
          </a:p>
        </p:txBody>
      </p:sp>
      <p:graphicFrame>
        <p:nvGraphicFramePr>
          <p:cNvPr id="4" name="Object 3">
            <a:extLst>
              <a:ext uri="{FF2B5EF4-FFF2-40B4-BE49-F238E27FC236}">
                <a16:creationId xmlns:a16="http://schemas.microsoft.com/office/drawing/2014/main" id="{6F9F77D3-A0F6-D3D6-A1FB-431B28C11469}"/>
              </a:ext>
            </a:extLst>
          </p:cNvPr>
          <p:cNvGraphicFramePr>
            <a:graphicFrameLocks noChangeAspect="1"/>
          </p:cNvGraphicFramePr>
          <p:nvPr>
            <p:extLst>
              <p:ext uri="{D42A27DB-BD31-4B8C-83A1-F6EECF244321}">
                <p14:modId xmlns:p14="http://schemas.microsoft.com/office/powerpoint/2010/main" val="3374958101"/>
              </p:ext>
            </p:extLst>
          </p:nvPr>
        </p:nvGraphicFramePr>
        <p:xfrm>
          <a:off x="1643040" y="654530"/>
          <a:ext cx="5867400" cy="5548939"/>
        </p:xfrm>
        <a:graphic>
          <a:graphicData uri="http://schemas.openxmlformats.org/presentationml/2006/ole">
            <mc:AlternateContent xmlns:mc="http://schemas.openxmlformats.org/markup-compatibility/2006">
              <mc:Choice xmlns:v="urn:schemas-microsoft-com:vml" Requires="v">
                <p:oleObj name="Bitmap Image" r:id="rId2" imgW="5791320" imgH="5477040" progId="PBrush">
                  <p:embed/>
                </p:oleObj>
              </mc:Choice>
              <mc:Fallback>
                <p:oleObj name="Bitmap Image" r:id="rId2" imgW="5791320" imgH="5477040" progId="PBrush">
                  <p:embed/>
                  <p:pic>
                    <p:nvPicPr>
                      <p:cNvPr id="0" name=""/>
                      <p:cNvPicPr/>
                      <p:nvPr/>
                    </p:nvPicPr>
                    <p:blipFill>
                      <a:blip r:embed="rId3"/>
                      <a:stretch>
                        <a:fillRect/>
                      </a:stretch>
                    </p:blipFill>
                    <p:spPr>
                      <a:xfrm>
                        <a:off x="1643040" y="654530"/>
                        <a:ext cx="5867400" cy="5548939"/>
                      </a:xfrm>
                      <a:prstGeom prst="rect">
                        <a:avLst/>
                      </a:prstGeom>
                    </p:spPr>
                  </p:pic>
                </p:oleObj>
              </mc:Fallback>
            </mc:AlternateContent>
          </a:graphicData>
        </a:graphic>
      </p:graphicFrame>
    </p:spTree>
    <p:extLst>
      <p:ext uri="{BB962C8B-B14F-4D97-AF65-F5344CB8AC3E}">
        <p14:creationId xmlns:p14="http://schemas.microsoft.com/office/powerpoint/2010/main" val="266524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911867"/>
            <a:ext cx="6161032" cy="957459"/>
          </a:xfrm>
        </p:spPr>
        <p:txBody>
          <a:bodyPr>
            <a:normAutofit/>
          </a:bodyPr>
          <a:lstStyle/>
          <a:p>
            <a:pPr marL="0" indent="0" rtl="1">
              <a:buNone/>
            </a:pPr>
            <a:r>
              <a:rPr lang="fa-IR" sz="3600" dirty="0">
                <a:solidFill>
                  <a:schemeClr val="accent5">
                    <a:lumMod val="75000"/>
                  </a:schemeClr>
                </a:solidFill>
              </a:rPr>
              <a:t>قواعد انجمنی (</a:t>
            </a:r>
            <a:r>
              <a:rPr lang="en-US" sz="3600" dirty="0">
                <a:solidFill>
                  <a:schemeClr val="accent5">
                    <a:lumMod val="75000"/>
                  </a:schemeClr>
                </a:solidFill>
              </a:rPr>
              <a:t>Association Rules</a:t>
            </a:r>
            <a:r>
              <a:rPr lang="fa-IR" sz="3600" dirty="0">
                <a:solidFill>
                  <a:schemeClr val="accent5">
                    <a:lumMod val="75000"/>
                  </a:schemeClr>
                </a:solidFill>
              </a:rPr>
              <a:t>)</a:t>
            </a:r>
            <a:r>
              <a:rPr lang="en-US" sz="3600" dirty="0">
                <a:solidFill>
                  <a:schemeClr val="bg2">
                    <a:lumMod val="50000"/>
                  </a:schemeClr>
                </a:solidFill>
              </a:rPr>
              <a:t> </a:t>
            </a:r>
          </a:p>
        </p:txBody>
      </p:sp>
      <p:sp>
        <p:nvSpPr>
          <p:cNvPr id="3" name="Content Placeholder 2"/>
          <p:cNvSpPr>
            <a:spLocks noGrp="1"/>
          </p:cNvSpPr>
          <p:nvPr>
            <p:ph sz="quarter" idx="13"/>
          </p:nvPr>
        </p:nvSpPr>
        <p:spPr>
          <a:xfrm>
            <a:off x="1351648" y="1844824"/>
            <a:ext cx="6440704" cy="4101309"/>
          </a:xfrm>
          <a:prstGeom prst="rect">
            <a:avLst/>
          </a:prstGeom>
        </p:spPr>
        <p:txBody>
          <a:bodyPr>
            <a:noAutofit/>
          </a:bodyPr>
          <a:lstStyle/>
          <a:p>
            <a:pPr marL="45720" indent="0" algn="just" rtl="1">
              <a:buNone/>
            </a:pPr>
            <a:r>
              <a:rPr lang="fa-IR" sz="2000" dirty="0"/>
              <a:t>کشف الگوهای پرتکرار در علم داده کاوی از اهمیت بسزایی برخوردار می باشد. با استفاده از مباحث پیرامون قوانین انجمنی می توان اقدام به کشف الگوهای پرتکرار و الگوهای پنهان در یک منبع داده ای از تراکنش ها نمود. </a:t>
            </a:r>
          </a:p>
          <a:p>
            <a:pPr marL="45720" indent="0" algn="just" rtl="1">
              <a:buNone/>
            </a:pPr>
            <a:endParaRPr lang="en-US" sz="2000" dirty="0"/>
          </a:p>
          <a:p>
            <a:pPr marL="0" indent="0" algn="r" rtl="1">
              <a:buNone/>
            </a:pPr>
            <a:r>
              <a:rPr lang="fa-IR" sz="2000" b="1" dirty="0"/>
              <a:t>برای قوانین انجمنی دو الگوریتم مهم مطرح شده است که عبارتند از:</a:t>
            </a:r>
          </a:p>
          <a:p>
            <a:pPr marL="0" indent="0" algn="r" rtl="1">
              <a:buNone/>
            </a:pPr>
            <a:r>
              <a:rPr lang="fa-IR" sz="2000" dirty="0"/>
              <a:t>– الگوریتم انجمنی </a:t>
            </a:r>
            <a:r>
              <a:rPr lang="en-US" sz="2000" dirty="0" err="1"/>
              <a:t>Apriori</a:t>
            </a:r>
            <a:br>
              <a:rPr lang="en-US" sz="2000" dirty="0"/>
            </a:br>
            <a:r>
              <a:rPr lang="en-US" sz="2000" dirty="0"/>
              <a:t>– </a:t>
            </a:r>
            <a:r>
              <a:rPr lang="fa-IR" sz="2000" dirty="0"/>
              <a:t>الگوریتم انجمنی </a:t>
            </a:r>
            <a:r>
              <a:rPr lang="en-US" sz="2000" dirty="0"/>
              <a:t>FP-Growth</a:t>
            </a:r>
            <a:br>
              <a:rPr lang="en-US" sz="2000" dirty="0"/>
            </a:br>
            <a:r>
              <a:rPr lang="en-US" sz="2000" dirty="0"/>
              <a:t>– </a:t>
            </a:r>
            <a:r>
              <a:rPr lang="fa-IR" sz="2000" dirty="0"/>
              <a:t>و سایر الگوریتم ها</a:t>
            </a:r>
            <a:endParaRPr lang="en-US" sz="2000" dirty="0"/>
          </a:p>
          <a:p>
            <a:pPr marL="45720" indent="0" algn="just" rtl="1">
              <a:buNone/>
            </a:pPr>
            <a:endParaRPr lang="en-US" sz="2000" dirty="0">
              <a:latin typeface="2  Nazanin"/>
            </a:endParaRPr>
          </a:p>
        </p:txBody>
      </p:sp>
    </p:spTree>
    <p:extLst>
      <p:ext uri="{BB962C8B-B14F-4D97-AF65-F5344CB8AC3E}">
        <p14:creationId xmlns:p14="http://schemas.microsoft.com/office/powerpoint/2010/main" val="1881276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042" y="4392118"/>
            <a:ext cx="6491759" cy="1123050"/>
          </a:xfrm>
        </p:spPr>
        <p:txBody>
          <a:bodyPr/>
          <a:lstStyle/>
          <a:p>
            <a:endParaRPr lang="en-US" dirty="0"/>
          </a:p>
        </p:txBody>
      </p:sp>
      <p:sp>
        <p:nvSpPr>
          <p:cNvPr id="3" name="Content Placeholder 2"/>
          <p:cNvSpPr>
            <a:spLocks noGrp="1"/>
          </p:cNvSpPr>
          <p:nvPr>
            <p:ph sz="quarter" idx="13"/>
          </p:nvPr>
        </p:nvSpPr>
        <p:spPr>
          <a:xfrm>
            <a:off x="1547664" y="1520366"/>
            <a:ext cx="6453223" cy="2871752"/>
          </a:xfrm>
          <a:prstGeom prst="rect">
            <a:avLst/>
          </a:prstGeom>
        </p:spPr>
        <p:txBody>
          <a:bodyPr>
            <a:normAutofit/>
          </a:bodyPr>
          <a:lstStyle/>
          <a:p>
            <a:pPr marL="0" indent="0" algn="r" rtl="1">
              <a:buNone/>
            </a:pPr>
            <a:r>
              <a:rPr lang="fa-IR" sz="2400" dirty="0">
                <a:latin typeface="2  Nazanin"/>
              </a:rPr>
              <a:t>هر کدام از این الگوریتم ها، دارای هسته و تئوری خاص خود می باشند. نوع داده هایی که برای قوانین انجمنی کمی متفاوت تر از روش های طبقه بندی وخوشه بندی است. مجموعه داده های استفاده شده برای قوانین انجمنی، مجموعه ای از تراکنش های پرتکرار و الگوهایی با تکرار مشخص می باشد.</a:t>
            </a:r>
            <a:br>
              <a:rPr lang="fa-IR" sz="2400" dirty="0">
                <a:latin typeface="2  Nazanin"/>
              </a:rPr>
            </a:br>
            <a:endParaRPr lang="fa-IR" sz="2400" dirty="0">
              <a:latin typeface="2  Nazanin"/>
            </a:endParaRPr>
          </a:p>
        </p:txBody>
      </p:sp>
    </p:spTree>
    <p:extLst>
      <p:ext uri="{BB962C8B-B14F-4D97-AF65-F5344CB8AC3E}">
        <p14:creationId xmlns:p14="http://schemas.microsoft.com/office/powerpoint/2010/main" val="243359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BC7F-0364-13C9-0B15-8D220FBD4FA7}"/>
              </a:ext>
            </a:extLst>
          </p:cNvPr>
          <p:cNvSpPr>
            <a:spLocks noGrp="1"/>
          </p:cNvSpPr>
          <p:nvPr>
            <p:ph type="title"/>
          </p:nvPr>
        </p:nvSpPr>
        <p:spPr/>
        <p:txBody>
          <a:bodyPr/>
          <a:lstStyle/>
          <a:p>
            <a:endParaRPr lang="en-US"/>
          </a:p>
        </p:txBody>
      </p:sp>
      <p:graphicFrame>
        <p:nvGraphicFramePr>
          <p:cNvPr id="5" name="Object 4">
            <a:extLst>
              <a:ext uri="{FF2B5EF4-FFF2-40B4-BE49-F238E27FC236}">
                <a16:creationId xmlns:a16="http://schemas.microsoft.com/office/drawing/2014/main" id="{B59BFE5D-FD55-7AAF-6400-0A2E56461089}"/>
              </a:ext>
            </a:extLst>
          </p:cNvPr>
          <p:cNvGraphicFramePr>
            <a:graphicFrameLocks noChangeAspect="1"/>
          </p:cNvGraphicFramePr>
          <p:nvPr>
            <p:extLst>
              <p:ext uri="{D42A27DB-BD31-4B8C-83A1-F6EECF244321}">
                <p14:modId xmlns:p14="http://schemas.microsoft.com/office/powerpoint/2010/main" val="1392863290"/>
              </p:ext>
            </p:extLst>
          </p:nvPr>
        </p:nvGraphicFramePr>
        <p:xfrm>
          <a:off x="885074" y="590362"/>
          <a:ext cx="7373851" cy="3164930"/>
        </p:xfrm>
        <a:graphic>
          <a:graphicData uri="http://schemas.openxmlformats.org/presentationml/2006/ole">
            <mc:AlternateContent xmlns:mc="http://schemas.openxmlformats.org/markup-compatibility/2006">
              <mc:Choice xmlns:v="urn:schemas-microsoft-com:vml" Requires="v">
                <p:oleObj name="Bitmap Image" r:id="rId2" imgW="5695920" imgH="2624040" progId="PBrush">
                  <p:embed/>
                </p:oleObj>
              </mc:Choice>
              <mc:Fallback>
                <p:oleObj name="Bitmap Image" r:id="rId2" imgW="5695920" imgH="2624040" progId="PBrush">
                  <p:embed/>
                  <p:pic>
                    <p:nvPicPr>
                      <p:cNvPr id="6" name="Object 5">
                        <a:extLst>
                          <a:ext uri="{FF2B5EF4-FFF2-40B4-BE49-F238E27FC236}">
                            <a16:creationId xmlns:a16="http://schemas.microsoft.com/office/drawing/2014/main" id="{43957BAF-2987-493E-479F-160CD98F3507}"/>
                          </a:ext>
                        </a:extLst>
                      </p:cNvPr>
                      <p:cNvPicPr/>
                      <p:nvPr/>
                    </p:nvPicPr>
                    <p:blipFill>
                      <a:blip r:embed="rId3"/>
                      <a:stretch>
                        <a:fillRect/>
                      </a:stretch>
                    </p:blipFill>
                    <p:spPr>
                      <a:xfrm>
                        <a:off x="885074" y="590362"/>
                        <a:ext cx="7373851" cy="316493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DF43A5F2-D020-ED01-968F-AD9400A52A91}"/>
              </a:ext>
            </a:extLst>
          </p:cNvPr>
          <p:cNvPicPr>
            <a:picLocks noChangeAspect="1"/>
          </p:cNvPicPr>
          <p:nvPr/>
        </p:nvPicPr>
        <p:blipFill>
          <a:blip r:embed="rId4"/>
          <a:stretch>
            <a:fillRect/>
          </a:stretch>
        </p:blipFill>
        <p:spPr>
          <a:xfrm>
            <a:off x="885073" y="3749443"/>
            <a:ext cx="7373851" cy="2518195"/>
          </a:xfrm>
          <a:prstGeom prst="rect">
            <a:avLst/>
          </a:prstGeom>
        </p:spPr>
      </p:pic>
    </p:spTree>
    <p:extLst>
      <p:ext uri="{BB962C8B-B14F-4D97-AF65-F5344CB8AC3E}">
        <p14:creationId xmlns:p14="http://schemas.microsoft.com/office/powerpoint/2010/main" val="57671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3B74-F0A9-0A2C-15DB-2872019CF6C4}"/>
              </a:ext>
            </a:extLst>
          </p:cNvPr>
          <p:cNvSpPr>
            <a:spLocks noGrp="1"/>
          </p:cNvSpPr>
          <p:nvPr>
            <p:ph type="title"/>
          </p:nvPr>
        </p:nvSpPr>
        <p:spPr/>
        <p:txBody>
          <a:bodyPr/>
          <a:lstStyle/>
          <a:p>
            <a:endParaRPr lang="en-US"/>
          </a:p>
        </p:txBody>
      </p:sp>
      <p:pic>
        <p:nvPicPr>
          <p:cNvPr id="6" name="Picture 2">
            <a:extLst>
              <a:ext uri="{FF2B5EF4-FFF2-40B4-BE49-F238E27FC236}">
                <a16:creationId xmlns:a16="http://schemas.microsoft.com/office/drawing/2014/main" id="{1A44988B-3B70-465A-A38D-F81B64846270}"/>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907703" y="3277636"/>
            <a:ext cx="5486769" cy="296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FAB88DFA-5123-3A7B-8732-8800EEE285DC}"/>
              </a:ext>
            </a:extLst>
          </p:cNvPr>
          <p:cNvPicPr>
            <a:picLocks noChangeAspect="1"/>
          </p:cNvPicPr>
          <p:nvPr/>
        </p:nvPicPr>
        <p:blipFill>
          <a:blip r:embed="rId3"/>
          <a:stretch>
            <a:fillRect/>
          </a:stretch>
        </p:blipFill>
        <p:spPr>
          <a:xfrm>
            <a:off x="1007882" y="652584"/>
            <a:ext cx="7286412" cy="2667008"/>
          </a:xfrm>
          <a:prstGeom prst="rect">
            <a:avLst/>
          </a:prstGeom>
        </p:spPr>
      </p:pic>
    </p:spTree>
    <p:extLst>
      <p:ext uri="{BB962C8B-B14F-4D97-AF65-F5344CB8AC3E}">
        <p14:creationId xmlns:p14="http://schemas.microsoft.com/office/powerpoint/2010/main" val="137285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7A76-F72E-68BF-5234-C9CD8E9C74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BCD38B-9362-EE7B-D616-A885946F4F26}"/>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D952E53D-8587-164D-4B08-199CB1ADED50}"/>
              </a:ext>
            </a:extLst>
          </p:cNvPr>
          <p:cNvPicPr>
            <a:picLocks noChangeAspect="1"/>
          </p:cNvPicPr>
          <p:nvPr/>
        </p:nvPicPr>
        <p:blipFill>
          <a:blip r:embed="rId2"/>
          <a:stretch>
            <a:fillRect/>
          </a:stretch>
        </p:blipFill>
        <p:spPr>
          <a:xfrm>
            <a:off x="1269471" y="1343486"/>
            <a:ext cx="6739995" cy="3856272"/>
          </a:xfrm>
          <a:prstGeom prst="rect">
            <a:avLst/>
          </a:prstGeom>
        </p:spPr>
      </p:pic>
    </p:spTree>
    <p:extLst>
      <p:ext uri="{BB962C8B-B14F-4D97-AF65-F5344CB8AC3E}">
        <p14:creationId xmlns:p14="http://schemas.microsoft.com/office/powerpoint/2010/main" val="246721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0D92-64C9-684B-A773-DDB623E88995}"/>
              </a:ext>
            </a:extLst>
          </p:cNvPr>
          <p:cNvSpPr>
            <a:spLocks noGrp="1"/>
          </p:cNvSpPr>
          <p:nvPr>
            <p:ph type="title"/>
          </p:nvPr>
        </p:nvSpPr>
        <p:spPr>
          <a:xfrm>
            <a:off x="2123728" y="692696"/>
            <a:ext cx="6343696" cy="920850"/>
          </a:xfrm>
        </p:spPr>
        <p:txBody>
          <a:bodyPr/>
          <a:lstStyle/>
          <a:p>
            <a:pPr algn="r"/>
            <a:r>
              <a:rPr lang="fa-IR" dirty="0">
                <a:solidFill>
                  <a:schemeClr val="accent2">
                    <a:lumMod val="75000"/>
                  </a:schemeClr>
                </a:solidFill>
              </a:rPr>
              <a:t>مثال:</a:t>
            </a:r>
            <a:endParaRPr lang="en-US" dirty="0">
              <a:solidFill>
                <a:schemeClr val="accent2">
                  <a:lumMod val="75000"/>
                </a:schemeClr>
              </a:solidFill>
            </a:endParaRPr>
          </a:p>
        </p:txBody>
      </p:sp>
      <p:pic>
        <p:nvPicPr>
          <p:cNvPr id="5" name="Picture 4">
            <a:extLst>
              <a:ext uri="{FF2B5EF4-FFF2-40B4-BE49-F238E27FC236}">
                <a16:creationId xmlns:a16="http://schemas.microsoft.com/office/drawing/2014/main" id="{5FB4DE69-8B87-27F6-311B-E9AA904970A8}"/>
              </a:ext>
            </a:extLst>
          </p:cNvPr>
          <p:cNvPicPr>
            <a:picLocks noChangeAspect="1"/>
          </p:cNvPicPr>
          <p:nvPr/>
        </p:nvPicPr>
        <p:blipFill>
          <a:blip r:embed="rId2"/>
          <a:stretch>
            <a:fillRect/>
          </a:stretch>
        </p:blipFill>
        <p:spPr>
          <a:xfrm>
            <a:off x="971600" y="733405"/>
            <a:ext cx="6343696" cy="5391189"/>
          </a:xfrm>
          <a:prstGeom prst="rect">
            <a:avLst/>
          </a:prstGeom>
        </p:spPr>
      </p:pic>
    </p:spTree>
    <p:extLst>
      <p:ext uri="{BB962C8B-B14F-4D97-AF65-F5344CB8AC3E}">
        <p14:creationId xmlns:p14="http://schemas.microsoft.com/office/powerpoint/2010/main" val="301626736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450</TotalTime>
  <Words>1052</Words>
  <Application>Microsoft Office PowerPoint</Application>
  <PresentationFormat>On-screen Show (4:3)</PresentationFormat>
  <Paragraphs>44</Paragraphs>
  <Slides>30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5" baseType="lpstr">
      <vt:lpstr>2  Nazanin</vt:lpstr>
      <vt:lpstr>Arial</vt:lpstr>
      <vt:lpstr>Garamond</vt:lpstr>
      <vt:lpstr>Organic</vt:lpstr>
      <vt:lpstr>Bitmap Image</vt:lpstr>
      <vt:lpstr> تحلیل سبد خرید مشتریان و قوانین انجمنی</vt:lpstr>
      <vt:lpstr>نکات لازم در تحلیل سبد خرید:</vt:lpstr>
      <vt:lpstr>PowerPoint Presentation</vt:lpstr>
      <vt:lpstr>قواعد انجمنی (Association Rules) </vt:lpstr>
      <vt:lpstr>PowerPoint Presentation</vt:lpstr>
      <vt:lpstr>PowerPoint Presentation</vt:lpstr>
      <vt:lpstr>PowerPoint Presentation</vt:lpstr>
      <vt:lpstr>PowerPoint Presentation</vt:lpstr>
      <vt:lpstr>مثال:</vt:lpstr>
      <vt:lpstr>PowerPoint Presentation</vt:lpstr>
      <vt:lpstr>PowerPoint Presentation</vt:lpstr>
      <vt:lpstr>مثال:</vt:lpstr>
      <vt:lpstr>همه زیر مجموعه های اقلام {1,2,3,4,5} </vt:lpstr>
      <vt:lpstr>الگوریتم اپریوری  (Apriori) و کاوش الگوهای مکرر در داده‌کاوی </vt:lpstr>
      <vt:lpstr>PowerPoint Presentation</vt:lpstr>
      <vt:lpstr>PowerPoint Presentation</vt:lpstr>
      <vt:lpstr>فلوچارت الگوریتم Apriori</vt:lpstr>
      <vt:lpstr>فلوچارت الگوریتم</vt:lpstr>
      <vt:lpstr>مزایا و معایب روش اپریوری </vt:lpstr>
      <vt:lpstr>PowerPoint Presentation</vt:lpstr>
      <vt:lpstr>PowerPoint Presentation</vt:lpstr>
      <vt:lpstr>شناسایی الگوهای مکرر یک، دو و سه تایی در این مثال، به طوریکه مجموعه اقلام پر تکرار با بعد بیشتر نداریم پس الگوریتم متوقف می شود.</vt:lpstr>
      <vt:lpstr>PowerPoint Presentation</vt:lpstr>
      <vt:lpstr>PowerPoint Presentation</vt:lpstr>
      <vt:lpstr>PowerPoint Presentation</vt:lpstr>
      <vt:lpstr>PowerPoint Presentation</vt:lpstr>
      <vt:lpstr>الگوریتم انجمنی FP-Growth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habibi</dc:creator>
  <cp:lastModifiedBy>989155110130</cp:lastModifiedBy>
  <cp:revision>62</cp:revision>
  <dcterms:created xsi:type="dcterms:W3CDTF">2020-04-11T07:14:56Z</dcterms:created>
  <dcterms:modified xsi:type="dcterms:W3CDTF">2022-11-16T20:55:20Z</dcterms:modified>
</cp:coreProperties>
</file>